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7" r:id="rId4"/>
    <p:sldId id="261" r:id="rId5"/>
    <p:sldId id="258" r:id="rId6"/>
    <p:sldId id="262" r:id="rId7"/>
    <p:sldId id="257" r:id="rId8"/>
    <p:sldId id="276" r:id="rId9"/>
    <p:sldId id="277" r:id="rId10"/>
    <p:sldId id="278" r:id="rId11"/>
    <p:sldId id="279" r:id="rId12"/>
    <p:sldId id="280" r:id="rId13"/>
    <p:sldId id="281" r:id="rId14"/>
    <p:sldId id="29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59" r:id="rId24"/>
    <p:sldId id="293" r:id="rId25"/>
    <p:sldId id="294" r:id="rId26"/>
    <p:sldId id="295" r:id="rId27"/>
    <p:sldId id="296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2019.1b: </a:t>
            </a:r>
          </a:p>
          <a:p>
            <a:pPr lvl="1"/>
            <a:r>
              <a:rPr lang="en-US" dirty="0" smtClean="0"/>
              <a:t>2023 model with updated data: GAP diffs included, updated L-W</a:t>
            </a:r>
          </a:p>
          <a:p>
            <a:r>
              <a:rPr lang="en-US" dirty="0" smtClean="0"/>
              <a:t>2019.1c: </a:t>
            </a:r>
          </a:p>
          <a:p>
            <a:pPr lvl="1"/>
            <a:r>
              <a:rPr lang="en-US" dirty="0" smtClean="0"/>
              <a:t>Correct </a:t>
            </a:r>
            <a:r>
              <a:rPr lang="en-US" dirty="0" err="1" smtClean="0"/>
              <a:t>LLSrv</a:t>
            </a:r>
            <a:r>
              <a:rPr lang="en-US" dirty="0" smtClean="0"/>
              <a:t> SD &amp; </a:t>
            </a:r>
            <a:r>
              <a:rPr lang="en-US" dirty="0" err="1" smtClean="0"/>
              <a:t>lcomps</a:t>
            </a:r>
            <a:endParaRPr lang="en-US" dirty="0" smtClean="0"/>
          </a:p>
          <a:p>
            <a:pPr lvl="1"/>
            <a:r>
              <a:rPr lang="en-US" dirty="0" smtClean="0"/>
              <a:t>Set fishery ISS at number of hauls from which samples used</a:t>
            </a:r>
          </a:p>
          <a:p>
            <a:pPr lvl="1"/>
            <a:r>
              <a:rPr lang="en-US" i="1" dirty="0"/>
              <a:t>Use </a:t>
            </a:r>
            <a:r>
              <a:rPr lang="en-US" i="1" dirty="0" err="1"/>
              <a:t>surveyISS</a:t>
            </a:r>
            <a:r>
              <a:rPr lang="en-US" i="1" dirty="0"/>
              <a:t> for trawl survey length &amp; CAAL comps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plus bin at 105 cm (&lt;2% of years for all data &gt;0.01)</a:t>
            </a:r>
          </a:p>
          <a:p>
            <a:pPr lvl="1"/>
            <a:r>
              <a:rPr lang="en-US" dirty="0" smtClean="0"/>
              <a:t>Switch to CV for young/old growth with priors from EBS model (estimated here)</a:t>
            </a:r>
          </a:p>
          <a:p>
            <a:pPr lvl="1"/>
            <a:r>
              <a:rPr lang="en-US" dirty="0" smtClean="0"/>
              <a:t>Add prior to </a:t>
            </a:r>
            <a:r>
              <a:rPr lang="en-US" dirty="0" err="1" smtClean="0"/>
              <a:t>Lmin</a:t>
            </a:r>
            <a:r>
              <a:rPr lang="en-US" dirty="0" smtClean="0"/>
              <a:t> (w/ 5% CV)</a:t>
            </a:r>
          </a:p>
          <a:p>
            <a:pPr lvl="1"/>
            <a:r>
              <a:rPr lang="en-US" dirty="0" smtClean="0"/>
              <a:t>Turn off forecast recruitment phase</a:t>
            </a:r>
          </a:p>
          <a:p>
            <a:pPr lvl="1"/>
            <a:r>
              <a:rPr lang="en-US" dirty="0" smtClean="0"/>
              <a:t>Turn off </a:t>
            </a:r>
            <a:r>
              <a:rPr lang="en-US" dirty="0" err="1" smtClean="0"/>
              <a:t>start_logit</a:t>
            </a:r>
            <a:r>
              <a:rPr lang="en-US" dirty="0" smtClean="0"/>
              <a:t> </a:t>
            </a:r>
            <a:r>
              <a:rPr lang="en-US" dirty="0" err="1" smtClean="0"/>
              <a:t>param</a:t>
            </a:r>
            <a:r>
              <a:rPr lang="en-US" dirty="0" smtClean="0"/>
              <a:t> for survey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2019.1d: </a:t>
            </a:r>
          </a:p>
          <a:p>
            <a:pPr lvl="1"/>
            <a:r>
              <a:rPr lang="en-US" dirty="0" smtClean="0"/>
              <a:t>Update ageing error (linear, GOA data)</a:t>
            </a:r>
          </a:p>
          <a:p>
            <a:r>
              <a:rPr lang="en-US" dirty="0" smtClean="0"/>
              <a:t>2019.1e: </a:t>
            </a:r>
          </a:p>
          <a:p>
            <a:pPr lvl="1"/>
            <a:r>
              <a:rPr lang="en-US" dirty="0" smtClean="0"/>
              <a:t>New fishery length comps (aggregate at tri-area-gear, remove filter, merge state)</a:t>
            </a:r>
          </a:p>
          <a:p>
            <a:r>
              <a:rPr lang="en-US" dirty="0" smtClean="0"/>
              <a:t>2019.1d/e.2: </a:t>
            </a:r>
          </a:p>
          <a:p>
            <a:pPr lvl="1"/>
            <a:r>
              <a:rPr lang="en-US" dirty="0" smtClean="0"/>
              <a:t>Bin length data at 2 cm bins</a:t>
            </a:r>
          </a:p>
          <a:p>
            <a:r>
              <a:rPr lang="en-US" dirty="0" smtClean="0"/>
              <a:t>2019.1d/e.5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Bin </a:t>
            </a:r>
            <a:r>
              <a:rPr lang="en-US" dirty="0"/>
              <a:t>length data at </a:t>
            </a:r>
            <a:r>
              <a:rPr lang="en-US" dirty="0" smtClean="0"/>
              <a:t>5 </a:t>
            </a:r>
            <a:r>
              <a:rPr lang="en-US" dirty="0"/>
              <a:t>cm bins</a:t>
            </a:r>
          </a:p>
          <a:p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936259" y="1145059"/>
            <a:ext cx="2241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8.35 min vs 11.35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8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62" y="1540474"/>
            <a:ext cx="3880141" cy="2263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03" y="2256481"/>
            <a:ext cx="7888319" cy="46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Trawl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01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Longline comps: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50" y="19557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12" y="245006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84" y="350810"/>
            <a:ext cx="6400938" cy="6400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sp>
        <p:nvSpPr>
          <p:cNvPr id="8" name="Oval 7"/>
          <p:cNvSpPr/>
          <p:nvPr/>
        </p:nvSpPr>
        <p:spPr>
          <a:xfrm>
            <a:off x="5914768" y="5469924"/>
            <a:ext cx="1276864" cy="1260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8612"/>
            <a:ext cx="4803844" cy="48038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6492523" y="4947165"/>
            <a:ext cx="881448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891637" y="876863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921543" y="2633163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44053" y="4051331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But, only gets us so far</a:t>
            </a:r>
          </a:p>
          <a:p>
            <a:r>
              <a:rPr lang="en-US" dirty="0" smtClean="0"/>
              <a:t>Proposal: align with EBS cod investigations this year, and investigate binning length data at 5 cm intervals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06" y="1482811"/>
            <a:ext cx="8625134" cy="50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45" y="1475148"/>
            <a:ext cx="8401609" cy="49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pot: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18" y="1468265"/>
            <a:ext cx="8466482" cy="49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 survey: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67" y="1400431"/>
            <a:ext cx="7721327" cy="45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2024.0: </a:t>
            </a:r>
          </a:p>
          <a:p>
            <a:pPr lvl="1"/>
            <a:r>
              <a:rPr lang="en-US" dirty="0" smtClean="0"/>
              <a:t>Time-invariant trawl survey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2024.1: </a:t>
            </a:r>
          </a:p>
          <a:p>
            <a:pPr lvl="1"/>
            <a:r>
              <a:rPr lang="en-US" dirty="0" smtClean="0"/>
              <a:t>Time-invariant fishery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2024.2: </a:t>
            </a:r>
          </a:p>
          <a:p>
            <a:pPr lvl="1"/>
            <a:r>
              <a:rPr lang="en-US" dirty="0" smtClean="0"/>
              <a:t>Use trawl survey CAAL only, fit fishery age post-2007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133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 survey: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45" y="1359242"/>
            <a:ext cx="7904913" cy="46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  <a:p>
            <a:r>
              <a:rPr lang="en-US" dirty="0"/>
              <a:t>Proposal: add this data treatment as alternative model ###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</a:t>
            </a:r>
            <a:r>
              <a:rPr lang="en-US" b="1" dirty="0">
                <a:solidFill>
                  <a:srgbClr val="FF0000"/>
                </a:solidFill>
              </a:rPr>
              <a:t>alternative model with </a:t>
            </a:r>
            <a:r>
              <a:rPr lang="en-US" b="1" dirty="0" err="1">
                <a:solidFill>
                  <a:srgbClr val="FF0000"/>
                </a:solidFill>
              </a:rPr>
              <a:t>lcomp</a:t>
            </a:r>
            <a:r>
              <a:rPr lang="en-US" b="1" dirty="0">
                <a:solidFill>
                  <a:srgbClr val="FF0000"/>
                </a:solidFill>
              </a:rPr>
              <a:t> data treatment </a:t>
            </a:r>
            <a:r>
              <a:rPr lang="en-US" b="1" dirty="0" smtClean="0">
                <a:solidFill>
                  <a:srgbClr val="FF0000"/>
                </a:solidFill>
              </a:rPr>
              <a:t>## vs alternative model with bin ##</a:t>
            </a:r>
          </a:p>
        </p:txBody>
      </p:sp>
    </p:spTree>
    <p:extLst>
      <p:ext uri="{BB962C8B-B14F-4D97-AF65-F5344CB8AC3E}">
        <p14:creationId xmlns:p14="http://schemas.microsoft.com/office/powerpoint/2010/main" val="142374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LLS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LLS than in colder years</a:t>
            </a:r>
          </a:p>
          <a:p>
            <a:r>
              <a:rPr lang="en-US" dirty="0" smtClean="0"/>
              <a:t>Including it in apportionment has been talked about for some time 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 correction in SD hadn’t been applied (but was applied to bottom trawl survey index), now is applied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ength comps off by a cm (i.e., 25 cm fish became 26 cm)</a:t>
            </a:r>
          </a:p>
          <a:p>
            <a:r>
              <a:rPr lang="en-US" dirty="0" smtClean="0"/>
              <a:t>Fishery comps:</a:t>
            </a:r>
          </a:p>
          <a:p>
            <a:pPr lvl="1"/>
            <a:r>
              <a:rPr lang="en-US" dirty="0" smtClean="0"/>
              <a:t>ISS set at total number of hauls sampled, but filtered hauls to a certain sample size and didn’t take this into account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Length-weight relationship continually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1" y="6030354"/>
            <a:ext cx="6086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of base model vs data update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Ageing error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Ageing error updated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6839"/>
              </p:ext>
            </p:extLst>
          </p:nvPr>
        </p:nvGraphicFramePr>
        <p:xfrm>
          <a:off x="2748865" y="2820035"/>
          <a:ext cx="5250077" cy="3491865"/>
        </p:xfrm>
        <a:graphic>
          <a:graphicData uri="http://schemas.openxmlformats.org/drawingml/2006/table">
            <a:tbl>
              <a:tblPr/>
              <a:tblGrid>
                <a:gridCol w="1373096">
                  <a:extLst>
                    <a:ext uri="{9D8B030D-6E8A-4147-A177-3AD203B41FA5}">
                      <a16:colId xmlns:a16="http://schemas.microsoft.com/office/drawing/2014/main" val="3729623292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077856529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1126430530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9792786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165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54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781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6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5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08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34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66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68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04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50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776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data used to ‘fill-in’ missing fed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uses state data if has more than fed data</a:t>
            </a:r>
          </a:p>
          <a:p>
            <a:pPr lvl="1"/>
            <a:r>
              <a:rPr lang="en-US" dirty="0" smtClean="0"/>
              <a:t>Step 2: uses state data if more than 30 lengths observed (at tri-area-gear level)</a:t>
            </a:r>
          </a:p>
          <a:p>
            <a:r>
              <a:rPr lang="en-US" dirty="0" smtClean="0"/>
              <a:t>Amount of state data not used: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47482"/>
              </p:ext>
            </p:extLst>
          </p:nvPr>
        </p:nvGraphicFramePr>
        <p:xfrm>
          <a:off x="6450226" y="4001294"/>
          <a:ext cx="4011828" cy="2417445"/>
        </p:xfrm>
        <a:graphic>
          <a:graphicData uri="http://schemas.openxmlformats.org/drawingml/2006/table">
            <a:tbl>
              <a:tblPr/>
              <a:tblGrid>
                <a:gridCol w="1002957">
                  <a:extLst>
                    <a:ext uri="{9D8B030D-6E8A-4147-A177-3AD203B41FA5}">
                      <a16:colId xmlns:a16="http://schemas.microsoft.com/office/drawing/2014/main" val="3723367976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54652674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165707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843176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64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16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5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99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63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11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44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4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01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dirty="0" smtClean="0"/>
              <a:t>So, if fed data exists in a trimester-region-gear combo, use fed data no matter how much available compared to state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2"/>
            <a:r>
              <a:rPr lang="en-US" dirty="0" smtClean="0"/>
              <a:t>Requires restructure of how fed length comp data computed</a:t>
            </a:r>
          </a:p>
          <a:p>
            <a:pPr lvl="2"/>
            <a:r>
              <a:rPr lang="en-US" dirty="0" smtClean="0"/>
              <a:t>Fed length comp computed at week-area-gear level, difference would require to aggregate at trimester-area-gear level</a:t>
            </a:r>
          </a:p>
          <a:p>
            <a:r>
              <a:rPr lang="en-US" dirty="0" smtClean="0"/>
              <a:t>Time-area-gear aggregation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aggregate at trimester-area-gear level rather than week-area-gear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2646</TotalTime>
  <Words>1647</Words>
  <Application>Microsoft Office PowerPoint</Application>
  <PresentationFormat>Widescreen</PresentationFormat>
  <Paragraphs>289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Data scenarios</vt:lpstr>
      <vt:lpstr>Model scenarios</vt:lpstr>
      <vt:lpstr>Base data differences</vt:lpstr>
      <vt:lpstr>Base data differences</vt:lpstr>
      <vt:lpstr>Base data updates</vt:lpstr>
      <vt:lpstr>Base data updates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Age comp inv</vt:lpstr>
      <vt:lpstr>Age comp inv</vt:lpstr>
      <vt:lpstr>Age comp inv</vt:lpstr>
      <vt:lpstr>Age comp inv</vt:lpstr>
      <vt:lpstr>Age comp inv</vt:lpstr>
      <vt:lpstr>Apport inv</vt:lpstr>
      <vt:lpstr>Apport inv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53</cp:revision>
  <dcterms:created xsi:type="dcterms:W3CDTF">2024-07-30T16:00:11Z</dcterms:created>
  <dcterms:modified xsi:type="dcterms:W3CDTF">2024-08-29T00:40:24Z</dcterms:modified>
</cp:coreProperties>
</file>